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62" r:id="rId5"/>
    <p:sldId id="277" r:id="rId6"/>
    <p:sldId id="258" r:id="rId7"/>
    <p:sldId id="266" r:id="rId8"/>
    <p:sldId id="267" r:id="rId9"/>
    <p:sldId id="268" r:id="rId10"/>
    <p:sldId id="269" r:id="rId11"/>
    <p:sldId id="261" r:id="rId12"/>
    <p:sldId id="270" r:id="rId13"/>
    <p:sldId id="272" r:id="rId14"/>
    <p:sldId id="271" r:id="rId15"/>
    <p:sldId id="273" r:id="rId16"/>
    <p:sldId id="274" r:id="rId17"/>
    <p:sldId id="278" r:id="rId18"/>
    <p:sldId id="279" r:id="rId19"/>
    <p:sldId id="280" r:id="rId20"/>
    <p:sldId id="281" r:id="rId21"/>
    <p:sldId id="282" r:id="rId22"/>
    <p:sldId id="283" r:id="rId23"/>
    <p:sldId id="284" r:id="rId24"/>
    <p:sldId id="263" r:id="rId25"/>
    <p:sldId id="285" r:id="rId26"/>
    <p:sldId id="286" r:id="rId27"/>
    <p:sldId id="287" r:id="rId28"/>
    <p:sldId id="288" r:id="rId29"/>
    <p:sldId id="289" r:id="rId30"/>
    <p:sldId id="257"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6005-28BF-43D6-B911-BE12081B4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8B87A3-582D-4FDB-A754-5AA75EB4ED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3856A6-9A8A-4170-B419-B8100FAE2E46}"/>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F131CDF9-5A54-427F-9F0D-569667B927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34F5AA-9E3A-408F-AEFA-D69C3619BC3A}"/>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2138669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1685-BCD9-4B4A-BC2C-A6F2B8C3B8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1CDB2-5D13-4EFA-AD68-08C3BC2473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6720CE-E0A8-433D-84B1-3D810A1DE72E}"/>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944F3C6A-EE58-4CD5-8A8E-EE1CE5519B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4D79F5-0EDE-4A1B-BBF9-2F9E19BE3535}"/>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2196455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2B583-B76C-4842-969E-C6DF5F608A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901A30-575A-4B71-95A7-476274EF4D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DCF6F5-77F8-4BEF-B082-2C0BD5255C80}"/>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111AB131-47D2-4F8C-8EBE-334589735B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4442EC-5831-4863-83AA-B89A92B2BB6E}"/>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403259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061D0-2696-4A6D-962C-B65E8A5A7D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51ED32-12BE-4333-8B38-38663CDFF8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AD7E5F-4AA0-45D2-8ED3-94C466CF9CB6}"/>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97F1304C-6972-480E-BEFE-8A7DB33DC9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F28BFE-0B78-45A1-85DE-1995079FFCD8}"/>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52797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E3A7-99F9-4F14-8C0F-40C793B37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7AA6BE9-6540-410A-8432-B932CB4C5D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8EF2D4-A13D-4AC0-BDE6-0BA5AD99117A}"/>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E1F64D2B-52AF-476F-BB84-428873FAC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00C0A-0D65-4085-B785-4716BA4666F4}"/>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186997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C88F-D781-4965-8EB2-B477557D00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0D8C54-AEF4-4EC6-BA1E-0C69B78919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0EFDA9-6688-48C4-902B-E257EBFA39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0FF63F-DBD5-490A-814E-C308CBCB482E}"/>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6" name="Footer Placeholder 5">
            <a:extLst>
              <a:ext uri="{FF2B5EF4-FFF2-40B4-BE49-F238E27FC236}">
                <a16:creationId xmlns:a16="http://schemas.microsoft.com/office/drawing/2014/main" id="{91F09DB4-5267-46EB-BCD7-6E46B87244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67B62C-A475-4694-A9ED-0E9D49E56C5F}"/>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3222663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CF4D-8B7F-4DBC-B317-D83F9F883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50B3F3-1547-4EAD-B9C4-C43473682A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FA5072-1C12-4CB9-A464-91FE5D3FBE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6B378C-48F5-4708-9DD1-5F34C0ED3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492FDE-B7B9-4299-9331-B7F6ABD59D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796D15-9A39-4AFA-B922-F69460E93264}"/>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8" name="Footer Placeholder 7">
            <a:extLst>
              <a:ext uri="{FF2B5EF4-FFF2-40B4-BE49-F238E27FC236}">
                <a16:creationId xmlns:a16="http://schemas.microsoft.com/office/drawing/2014/main" id="{183E9698-1004-4C5B-8595-AB395573C4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B5385F-CB0A-481E-8519-AFB02AA745E5}"/>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4095927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8014-3FBB-4B73-BA22-BD06D96167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CF0244-C4ED-4AD2-9E5D-7F24D93E5019}"/>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4" name="Footer Placeholder 3">
            <a:extLst>
              <a:ext uri="{FF2B5EF4-FFF2-40B4-BE49-F238E27FC236}">
                <a16:creationId xmlns:a16="http://schemas.microsoft.com/office/drawing/2014/main" id="{8DB259B5-401A-4CFA-B417-8838AFF1F6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2FC4E9-D35E-4446-917B-88DC712FBCC0}"/>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4020153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E68C3-1678-49CF-9746-C310AC6379D9}"/>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3" name="Footer Placeholder 2">
            <a:extLst>
              <a:ext uri="{FF2B5EF4-FFF2-40B4-BE49-F238E27FC236}">
                <a16:creationId xmlns:a16="http://schemas.microsoft.com/office/drawing/2014/main" id="{1C0E03F0-EFD8-459E-9C31-E8AF781B0B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76F553-B5D6-4BAF-84E9-5D0C63843E9F}"/>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310257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52F1-6A58-4084-9F31-30B9F3BB2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87E968-26AE-42CA-B10F-7844FAFE7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198C8F-AD2D-4712-9296-4163D75AE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E4F923-6450-4369-B659-F726791D6E71}"/>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6" name="Footer Placeholder 5">
            <a:extLst>
              <a:ext uri="{FF2B5EF4-FFF2-40B4-BE49-F238E27FC236}">
                <a16:creationId xmlns:a16="http://schemas.microsoft.com/office/drawing/2014/main" id="{42E9293E-2EF0-4439-9222-7DC1DEFA35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D385C-FAA3-478E-8B07-111BE5358563}"/>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339909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A8D4-D9F9-44A2-88EB-C192A8562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DD2AE3-4CCB-4F96-B003-9D48E00F5B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280426-CD2F-4ACF-BDDE-014059BFC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8D86AF-4F99-4C51-B058-E16818E9271D}"/>
              </a:ext>
            </a:extLst>
          </p:cNvPr>
          <p:cNvSpPr>
            <a:spLocks noGrp="1"/>
          </p:cNvSpPr>
          <p:nvPr>
            <p:ph type="dt" sz="half" idx="10"/>
          </p:nvPr>
        </p:nvSpPr>
        <p:spPr/>
        <p:txBody>
          <a:bodyPr/>
          <a:lstStyle/>
          <a:p>
            <a:fld id="{E65EB7FA-BFAD-46AB-A70F-698F0410B6B0}" type="datetimeFigureOut">
              <a:rPr lang="en-IN" smtClean="0"/>
              <a:t>24-08-2021</a:t>
            </a:fld>
            <a:endParaRPr lang="en-IN"/>
          </a:p>
        </p:txBody>
      </p:sp>
      <p:sp>
        <p:nvSpPr>
          <p:cNvPr id="6" name="Footer Placeholder 5">
            <a:extLst>
              <a:ext uri="{FF2B5EF4-FFF2-40B4-BE49-F238E27FC236}">
                <a16:creationId xmlns:a16="http://schemas.microsoft.com/office/drawing/2014/main" id="{0B14257C-17BF-4D42-A16C-C883A49CE6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7FEFAC-D5E5-46D5-9049-0EF4710FEB18}"/>
              </a:ext>
            </a:extLst>
          </p:cNvPr>
          <p:cNvSpPr>
            <a:spLocks noGrp="1"/>
          </p:cNvSpPr>
          <p:nvPr>
            <p:ph type="sldNum" sz="quarter" idx="12"/>
          </p:nvPr>
        </p:nvSpPr>
        <p:spPr/>
        <p:txBody>
          <a:bodyPr/>
          <a:lstStyle/>
          <a:p>
            <a:fld id="{01F27324-5416-4F34-831C-70EF5D0285E7}" type="slidenum">
              <a:rPr lang="en-IN" smtClean="0"/>
              <a:t>‹#›</a:t>
            </a:fld>
            <a:endParaRPr lang="en-IN"/>
          </a:p>
        </p:txBody>
      </p:sp>
    </p:spTree>
    <p:extLst>
      <p:ext uri="{BB962C8B-B14F-4D97-AF65-F5344CB8AC3E}">
        <p14:creationId xmlns:p14="http://schemas.microsoft.com/office/powerpoint/2010/main" val="27427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61F76-18C5-47FE-B763-2790804C7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AACC2F-F50E-4A64-AAA2-C9BB4B060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CCE016-6327-4737-AD2E-5384C829D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5EB7FA-BFAD-46AB-A70F-698F0410B6B0}" type="datetimeFigureOut">
              <a:rPr lang="en-IN" smtClean="0"/>
              <a:t>24-08-2021</a:t>
            </a:fld>
            <a:endParaRPr lang="en-IN"/>
          </a:p>
        </p:txBody>
      </p:sp>
      <p:sp>
        <p:nvSpPr>
          <p:cNvPr id="5" name="Footer Placeholder 4">
            <a:extLst>
              <a:ext uri="{FF2B5EF4-FFF2-40B4-BE49-F238E27FC236}">
                <a16:creationId xmlns:a16="http://schemas.microsoft.com/office/drawing/2014/main" id="{ECA3D9F8-E442-4C6A-9833-4B0BD1803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107D145-6597-4AD5-AE53-F1134351B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27324-5416-4F34-831C-70EF5D0285E7}" type="slidenum">
              <a:rPr lang="en-IN" smtClean="0"/>
              <a:t>‹#›</a:t>
            </a:fld>
            <a:endParaRPr lang="en-IN"/>
          </a:p>
        </p:txBody>
      </p:sp>
    </p:spTree>
    <p:extLst>
      <p:ext uri="{BB962C8B-B14F-4D97-AF65-F5344CB8AC3E}">
        <p14:creationId xmlns:p14="http://schemas.microsoft.com/office/powerpoint/2010/main" val="2351117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EDD-B2B2-48C0-887C-7C99CFB87862}"/>
              </a:ext>
            </a:extLst>
          </p:cNvPr>
          <p:cNvSpPr>
            <a:spLocks noGrp="1"/>
          </p:cNvSpPr>
          <p:nvPr>
            <p:ph type="ctrTitle"/>
          </p:nvPr>
        </p:nvSpPr>
        <p:spPr/>
        <p:txBody>
          <a:bodyPr/>
          <a:lstStyle/>
          <a:p>
            <a:r>
              <a:rPr lang="en-US" dirty="0"/>
              <a:t>Boosting</a:t>
            </a:r>
            <a:endParaRPr lang="en-IN" dirty="0"/>
          </a:p>
        </p:txBody>
      </p:sp>
      <p:sp>
        <p:nvSpPr>
          <p:cNvPr id="3" name="Subtitle 2">
            <a:extLst>
              <a:ext uri="{FF2B5EF4-FFF2-40B4-BE49-F238E27FC236}">
                <a16:creationId xmlns:a16="http://schemas.microsoft.com/office/drawing/2014/main" id="{CCB39329-0C48-4CBB-898A-C54C3973A65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56909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2219-F9BC-4DE5-9EC9-BA8470907B14}"/>
              </a:ext>
            </a:extLst>
          </p:cNvPr>
          <p:cNvSpPr>
            <a:spLocks noGrp="1"/>
          </p:cNvSpPr>
          <p:nvPr>
            <p:ph type="title"/>
          </p:nvPr>
        </p:nvSpPr>
        <p:spPr/>
        <p:txBody>
          <a:bodyPr/>
          <a:lstStyle/>
          <a:p>
            <a:r>
              <a:rPr lang="en-US" dirty="0"/>
              <a:t>Step3: Build the model on error and make a prediction </a:t>
            </a:r>
            <a:endParaRPr lang="en-IN" dirty="0"/>
          </a:p>
        </p:txBody>
      </p:sp>
      <p:sp>
        <p:nvSpPr>
          <p:cNvPr id="3" name="Content Placeholder 2">
            <a:extLst>
              <a:ext uri="{FF2B5EF4-FFF2-40B4-BE49-F238E27FC236}">
                <a16:creationId xmlns:a16="http://schemas.microsoft.com/office/drawing/2014/main" id="{9FE3F8F3-A614-4899-9268-22820DFBE1B4}"/>
              </a:ext>
            </a:extLst>
          </p:cNvPr>
          <p:cNvSpPr>
            <a:spLocks noGrp="1"/>
          </p:cNvSpPr>
          <p:nvPr>
            <p:ph idx="1"/>
          </p:nvPr>
        </p:nvSpPr>
        <p:spPr/>
        <p:txBody>
          <a:bodyPr>
            <a:normAutofit/>
          </a:bodyPr>
          <a:lstStyle/>
          <a:p>
            <a:r>
              <a:rPr lang="en-US" sz="2000" dirty="0"/>
              <a:t>Error is target and </a:t>
            </a:r>
            <a:r>
              <a:rPr lang="en-US" sz="2000" b="1" dirty="0"/>
              <a:t>age and city is independent </a:t>
            </a:r>
            <a:r>
              <a:rPr lang="en-US" sz="2000" dirty="0"/>
              <a:t>variables. Just check Prediction is similar to errors as we build the model on error </a:t>
            </a:r>
            <a:endParaRPr lang="en-IN" sz="2000" dirty="0"/>
          </a:p>
        </p:txBody>
      </p:sp>
      <p:pic>
        <p:nvPicPr>
          <p:cNvPr id="5" name="Picture 4">
            <a:extLst>
              <a:ext uri="{FF2B5EF4-FFF2-40B4-BE49-F238E27FC236}">
                <a16:creationId xmlns:a16="http://schemas.microsoft.com/office/drawing/2014/main" id="{35450962-5F6A-4D44-B3F5-FA7CA1A5D0EA}"/>
              </a:ext>
            </a:extLst>
          </p:cNvPr>
          <p:cNvPicPr>
            <a:picLocks noChangeAspect="1"/>
          </p:cNvPicPr>
          <p:nvPr/>
        </p:nvPicPr>
        <p:blipFill>
          <a:blip r:embed="rId2"/>
          <a:stretch>
            <a:fillRect/>
          </a:stretch>
        </p:blipFill>
        <p:spPr>
          <a:xfrm>
            <a:off x="374341" y="2596989"/>
            <a:ext cx="11443317" cy="4698626"/>
          </a:xfrm>
          <a:prstGeom prst="rect">
            <a:avLst/>
          </a:prstGeom>
        </p:spPr>
      </p:pic>
    </p:spTree>
    <p:extLst>
      <p:ext uri="{BB962C8B-B14F-4D97-AF65-F5344CB8AC3E}">
        <p14:creationId xmlns:p14="http://schemas.microsoft.com/office/powerpoint/2010/main" val="2023354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24FC-B88A-42CA-BDCC-D9FBED8F8225}"/>
              </a:ext>
            </a:extLst>
          </p:cNvPr>
          <p:cNvSpPr>
            <a:spLocks noGrp="1"/>
          </p:cNvSpPr>
          <p:nvPr>
            <p:ph type="title"/>
          </p:nvPr>
        </p:nvSpPr>
        <p:spPr/>
        <p:txBody>
          <a:bodyPr/>
          <a:lstStyle/>
          <a:p>
            <a:r>
              <a:rPr lang="en-US" dirty="0"/>
              <a:t>Step 4: Update the predictions of model 1</a:t>
            </a:r>
            <a:endParaRPr lang="en-IN" dirty="0"/>
          </a:p>
        </p:txBody>
      </p:sp>
      <p:sp>
        <p:nvSpPr>
          <p:cNvPr id="3" name="Content Placeholder 2">
            <a:extLst>
              <a:ext uri="{FF2B5EF4-FFF2-40B4-BE49-F238E27FC236}">
                <a16:creationId xmlns:a16="http://schemas.microsoft.com/office/drawing/2014/main" id="{FA9B89E1-ACE6-4BE1-8440-C21A23BD7B72}"/>
              </a:ext>
            </a:extLst>
          </p:cNvPr>
          <p:cNvSpPr>
            <a:spLocks noGrp="1"/>
          </p:cNvSpPr>
          <p:nvPr>
            <p:ph idx="1"/>
          </p:nvPr>
        </p:nvSpPr>
        <p:spPr/>
        <p:txBody>
          <a:bodyPr>
            <a:normAutofit/>
          </a:bodyPr>
          <a:lstStyle/>
          <a:p>
            <a:r>
              <a:rPr lang="en-US" sz="1800" dirty="0"/>
              <a:t>We add new prediction with previous one. Model2=model 1+new prediction.</a:t>
            </a:r>
          </a:p>
          <a:p>
            <a:r>
              <a:rPr lang="en-US" sz="1800" dirty="0"/>
              <a:t>We can see model 2 predictions are closer to income col </a:t>
            </a:r>
            <a:r>
              <a:rPr lang="en-US" sz="1800" dirty="0" err="1"/>
              <a:t>i.e</a:t>
            </a:r>
            <a:r>
              <a:rPr lang="en-US" sz="1800" dirty="0"/>
              <a:t> actual values </a:t>
            </a:r>
            <a:endParaRPr lang="en-IN" sz="1800" dirty="0"/>
          </a:p>
        </p:txBody>
      </p:sp>
      <p:pic>
        <p:nvPicPr>
          <p:cNvPr id="5" name="Picture 4">
            <a:extLst>
              <a:ext uri="{FF2B5EF4-FFF2-40B4-BE49-F238E27FC236}">
                <a16:creationId xmlns:a16="http://schemas.microsoft.com/office/drawing/2014/main" id="{A073E541-E2F4-46EB-A4A4-1C82B691C24A}"/>
              </a:ext>
            </a:extLst>
          </p:cNvPr>
          <p:cNvPicPr>
            <a:picLocks noChangeAspect="1"/>
          </p:cNvPicPr>
          <p:nvPr/>
        </p:nvPicPr>
        <p:blipFill>
          <a:blip r:embed="rId2"/>
          <a:stretch>
            <a:fillRect/>
          </a:stretch>
        </p:blipFill>
        <p:spPr>
          <a:xfrm>
            <a:off x="653988" y="2489191"/>
            <a:ext cx="11345662" cy="4368809"/>
          </a:xfrm>
          <a:prstGeom prst="rect">
            <a:avLst/>
          </a:prstGeom>
        </p:spPr>
      </p:pic>
    </p:spTree>
    <p:extLst>
      <p:ext uri="{BB962C8B-B14F-4D97-AF65-F5344CB8AC3E}">
        <p14:creationId xmlns:p14="http://schemas.microsoft.com/office/powerpoint/2010/main" val="352226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FC7E-FEFA-4A39-BF17-5202B690EDA2}"/>
              </a:ext>
            </a:extLst>
          </p:cNvPr>
          <p:cNvSpPr>
            <a:spLocks noGrp="1"/>
          </p:cNvSpPr>
          <p:nvPr>
            <p:ph type="title"/>
          </p:nvPr>
        </p:nvSpPr>
        <p:spPr/>
        <p:txBody>
          <a:bodyPr/>
          <a:lstStyle/>
          <a:p>
            <a:r>
              <a:rPr lang="en-US" dirty="0"/>
              <a:t>New errors will be </a:t>
            </a:r>
            <a:endParaRPr lang="en-IN" dirty="0"/>
          </a:p>
        </p:txBody>
      </p:sp>
      <p:sp>
        <p:nvSpPr>
          <p:cNvPr id="3" name="Content Placeholder 2">
            <a:extLst>
              <a:ext uri="{FF2B5EF4-FFF2-40B4-BE49-F238E27FC236}">
                <a16:creationId xmlns:a16="http://schemas.microsoft.com/office/drawing/2014/main" id="{C3619D11-16F8-411D-BABB-CC35516152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DF03C61-F72C-4A8F-BAF9-77118789884F}"/>
              </a:ext>
            </a:extLst>
          </p:cNvPr>
          <p:cNvPicPr>
            <a:picLocks noChangeAspect="1"/>
          </p:cNvPicPr>
          <p:nvPr/>
        </p:nvPicPr>
        <p:blipFill>
          <a:blip r:embed="rId2"/>
          <a:stretch>
            <a:fillRect/>
          </a:stretch>
        </p:blipFill>
        <p:spPr>
          <a:xfrm>
            <a:off x="580007" y="1825625"/>
            <a:ext cx="11611993" cy="4703333"/>
          </a:xfrm>
          <a:prstGeom prst="rect">
            <a:avLst/>
          </a:prstGeom>
        </p:spPr>
      </p:pic>
    </p:spTree>
    <p:extLst>
      <p:ext uri="{BB962C8B-B14F-4D97-AF65-F5344CB8AC3E}">
        <p14:creationId xmlns:p14="http://schemas.microsoft.com/office/powerpoint/2010/main" val="342326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267D-9402-495A-816F-78F8039D9AAD}"/>
              </a:ext>
            </a:extLst>
          </p:cNvPr>
          <p:cNvSpPr>
            <a:spLocks noGrp="1"/>
          </p:cNvSpPr>
          <p:nvPr>
            <p:ph type="title"/>
          </p:nvPr>
        </p:nvSpPr>
        <p:spPr/>
        <p:txBody>
          <a:bodyPr/>
          <a:lstStyle/>
          <a:p>
            <a:r>
              <a:rPr lang="en-US" dirty="0"/>
              <a:t>This new error will be our new target variable. </a:t>
            </a:r>
            <a:endParaRPr lang="en-IN" dirty="0"/>
          </a:p>
        </p:txBody>
      </p:sp>
      <p:sp>
        <p:nvSpPr>
          <p:cNvPr id="3" name="Content Placeholder 2">
            <a:extLst>
              <a:ext uri="{FF2B5EF4-FFF2-40B4-BE49-F238E27FC236}">
                <a16:creationId xmlns:a16="http://schemas.microsoft.com/office/drawing/2014/main" id="{AAF46F85-605C-4043-970E-723BB7775623}"/>
              </a:ext>
            </a:extLst>
          </p:cNvPr>
          <p:cNvSpPr>
            <a:spLocks noGrp="1"/>
          </p:cNvSpPr>
          <p:nvPr>
            <p:ph idx="1"/>
          </p:nvPr>
        </p:nvSpPr>
        <p:spPr/>
        <p:txBody>
          <a:bodyPr/>
          <a:lstStyle/>
          <a:p>
            <a:r>
              <a:rPr lang="en-US" dirty="0"/>
              <a:t>We repeat the steps again and again….till error near to zero.</a:t>
            </a:r>
            <a:endParaRPr lang="en-IN" dirty="0"/>
          </a:p>
        </p:txBody>
      </p:sp>
      <p:pic>
        <p:nvPicPr>
          <p:cNvPr id="4" name="Picture 3">
            <a:extLst>
              <a:ext uri="{FF2B5EF4-FFF2-40B4-BE49-F238E27FC236}">
                <a16:creationId xmlns:a16="http://schemas.microsoft.com/office/drawing/2014/main" id="{0F58EB45-C597-481A-A82F-209DBE8C37A3}"/>
              </a:ext>
            </a:extLst>
          </p:cNvPr>
          <p:cNvPicPr>
            <a:picLocks noChangeAspect="1"/>
          </p:cNvPicPr>
          <p:nvPr/>
        </p:nvPicPr>
        <p:blipFill>
          <a:blip r:embed="rId2"/>
          <a:stretch>
            <a:fillRect/>
          </a:stretch>
        </p:blipFill>
        <p:spPr>
          <a:xfrm>
            <a:off x="627355" y="2205593"/>
            <a:ext cx="10937289" cy="4571574"/>
          </a:xfrm>
          <a:prstGeom prst="rect">
            <a:avLst/>
          </a:prstGeom>
        </p:spPr>
      </p:pic>
    </p:spTree>
    <p:extLst>
      <p:ext uri="{BB962C8B-B14F-4D97-AF65-F5344CB8AC3E}">
        <p14:creationId xmlns:p14="http://schemas.microsoft.com/office/powerpoint/2010/main" val="251403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AD2F-2E4B-45A4-96DE-BDEF6DED7F0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301C5BB-7838-4E95-AE68-01BCA7C22A4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EBAD7DC-F180-4CC4-85F8-FA68E460DC1B}"/>
              </a:ext>
            </a:extLst>
          </p:cNvPr>
          <p:cNvPicPr>
            <a:picLocks noChangeAspect="1"/>
          </p:cNvPicPr>
          <p:nvPr/>
        </p:nvPicPr>
        <p:blipFill>
          <a:blip r:embed="rId2"/>
          <a:stretch>
            <a:fillRect/>
          </a:stretch>
        </p:blipFill>
        <p:spPr>
          <a:xfrm>
            <a:off x="71021" y="102139"/>
            <a:ext cx="12192000" cy="5979020"/>
          </a:xfrm>
          <a:prstGeom prst="rect">
            <a:avLst/>
          </a:prstGeom>
        </p:spPr>
      </p:pic>
    </p:spTree>
    <p:extLst>
      <p:ext uri="{BB962C8B-B14F-4D97-AF65-F5344CB8AC3E}">
        <p14:creationId xmlns:p14="http://schemas.microsoft.com/office/powerpoint/2010/main" val="76885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F41A-64D8-40A3-AB48-12E163FE66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5CBAA7-569E-4231-8CD0-C65CBA13EFE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10147FD-0A80-418C-9C3E-EC17F7606435}"/>
              </a:ext>
            </a:extLst>
          </p:cNvPr>
          <p:cNvPicPr>
            <a:picLocks noChangeAspect="1"/>
          </p:cNvPicPr>
          <p:nvPr/>
        </p:nvPicPr>
        <p:blipFill>
          <a:blip r:embed="rId2"/>
          <a:stretch>
            <a:fillRect/>
          </a:stretch>
        </p:blipFill>
        <p:spPr>
          <a:xfrm>
            <a:off x="0" y="243702"/>
            <a:ext cx="12192000" cy="6370595"/>
          </a:xfrm>
          <a:prstGeom prst="rect">
            <a:avLst/>
          </a:prstGeom>
        </p:spPr>
      </p:pic>
    </p:spTree>
    <p:extLst>
      <p:ext uri="{BB962C8B-B14F-4D97-AF65-F5344CB8AC3E}">
        <p14:creationId xmlns:p14="http://schemas.microsoft.com/office/powerpoint/2010/main" val="177968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A0FA-4A31-4696-8B72-159F9FEB5A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EF2141-1063-406C-A652-6410D9992BA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E2C3890-A08C-46B9-BF36-C8D79F334C99}"/>
              </a:ext>
            </a:extLst>
          </p:cNvPr>
          <p:cNvPicPr>
            <a:picLocks noChangeAspect="1"/>
          </p:cNvPicPr>
          <p:nvPr/>
        </p:nvPicPr>
        <p:blipFill>
          <a:blip r:embed="rId2"/>
          <a:stretch>
            <a:fillRect/>
          </a:stretch>
        </p:blipFill>
        <p:spPr>
          <a:xfrm>
            <a:off x="0" y="0"/>
            <a:ext cx="12192000" cy="6351244"/>
          </a:xfrm>
          <a:prstGeom prst="rect">
            <a:avLst/>
          </a:prstGeom>
        </p:spPr>
      </p:pic>
    </p:spTree>
    <p:extLst>
      <p:ext uri="{BB962C8B-B14F-4D97-AF65-F5344CB8AC3E}">
        <p14:creationId xmlns:p14="http://schemas.microsoft.com/office/powerpoint/2010/main" val="206144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DC32-1A3F-47C2-A577-A334AB1A2983}"/>
              </a:ext>
            </a:extLst>
          </p:cNvPr>
          <p:cNvSpPr>
            <a:spLocks noGrp="1"/>
          </p:cNvSpPr>
          <p:nvPr>
            <p:ph type="title"/>
          </p:nvPr>
        </p:nvSpPr>
        <p:spPr/>
        <p:txBody>
          <a:bodyPr/>
          <a:lstStyle/>
          <a:p>
            <a:r>
              <a:rPr lang="en-US" dirty="0"/>
              <a:t>XGBOOST</a:t>
            </a:r>
            <a:endParaRPr lang="en-IN" dirty="0"/>
          </a:p>
        </p:txBody>
      </p:sp>
      <p:sp>
        <p:nvSpPr>
          <p:cNvPr id="3" name="Content Placeholder 2">
            <a:extLst>
              <a:ext uri="{FF2B5EF4-FFF2-40B4-BE49-F238E27FC236}">
                <a16:creationId xmlns:a16="http://schemas.microsoft.com/office/drawing/2014/main" id="{AA443D6C-5EA8-49E7-A0FD-19E94313B662}"/>
              </a:ext>
            </a:extLst>
          </p:cNvPr>
          <p:cNvSpPr>
            <a:spLocks noGrp="1"/>
          </p:cNvSpPr>
          <p:nvPr>
            <p:ph idx="1"/>
          </p:nvPr>
        </p:nvSpPr>
        <p:spPr/>
        <p:txBody>
          <a:bodyPr/>
          <a:lstStyle/>
          <a:p>
            <a:r>
              <a:rPr lang="en-US" dirty="0"/>
              <a:t>Extreme Gradient Boosting Machine</a:t>
            </a:r>
          </a:p>
          <a:p>
            <a:r>
              <a:rPr lang="en-US" dirty="0"/>
              <a:t>Same as GBM</a:t>
            </a:r>
          </a:p>
          <a:p>
            <a:r>
              <a:rPr lang="en-US" dirty="0"/>
              <a:t>Designed for speed and performance </a:t>
            </a:r>
            <a:endParaRPr lang="en-IN" dirty="0"/>
          </a:p>
        </p:txBody>
      </p:sp>
    </p:spTree>
    <p:extLst>
      <p:ext uri="{BB962C8B-B14F-4D97-AF65-F5344CB8AC3E}">
        <p14:creationId xmlns:p14="http://schemas.microsoft.com/office/powerpoint/2010/main" val="25977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A950-B2DE-4591-953D-B3ADDCA989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D825FC-15B8-4A8E-A1A9-EB077BBD116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F972F5B-A502-464E-8930-450626F58DB1}"/>
              </a:ext>
            </a:extLst>
          </p:cNvPr>
          <p:cNvPicPr>
            <a:picLocks noChangeAspect="1"/>
          </p:cNvPicPr>
          <p:nvPr/>
        </p:nvPicPr>
        <p:blipFill>
          <a:blip r:embed="rId2"/>
          <a:stretch>
            <a:fillRect/>
          </a:stretch>
        </p:blipFill>
        <p:spPr>
          <a:xfrm>
            <a:off x="1637913" y="1146612"/>
            <a:ext cx="8916173" cy="4564776"/>
          </a:xfrm>
          <a:prstGeom prst="rect">
            <a:avLst/>
          </a:prstGeom>
        </p:spPr>
      </p:pic>
      <p:sp>
        <p:nvSpPr>
          <p:cNvPr id="5" name="Rectangle 4">
            <a:extLst>
              <a:ext uri="{FF2B5EF4-FFF2-40B4-BE49-F238E27FC236}">
                <a16:creationId xmlns:a16="http://schemas.microsoft.com/office/drawing/2014/main" id="{0761B301-B918-44D4-82FA-64661F9EAC22}"/>
              </a:ext>
            </a:extLst>
          </p:cNvPr>
          <p:cNvSpPr/>
          <p:nvPr/>
        </p:nvSpPr>
        <p:spPr>
          <a:xfrm>
            <a:off x="7954392" y="4705165"/>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06518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F942-FDEC-45E3-90E9-449E68FD33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3D679B-BA0F-46EF-A3BC-5520EFFA084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54E4BD6-547A-45F7-998B-7239427A2296}"/>
              </a:ext>
            </a:extLst>
          </p:cNvPr>
          <p:cNvPicPr>
            <a:picLocks noChangeAspect="1"/>
          </p:cNvPicPr>
          <p:nvPr/>
        </p:nvPicPr>
        <p:blipFill>
          <a:blip r:embed="rId2"/>
          <a:stretch>
            <a:fillRect/>
          </a:stretch>
        </p:blipFill>
        <p:spPr>
          <a:xfrm>
            <a:off x="1397863" y="1058974"/>
            <a:ext cx="9396274" cy="4740051"/>
          </a:xfrm>
          <a:prstGeom prst="rect">
            <a:avLst/>
          </a:prstGeom>
        </p:spPr>
      </p:pic>
      <p:sp>
        <p:nvSpPr>
          <p:cNvPr id="5" name="Rectangle 4">
            <a:extLst>
              <a:ext uri="{FF2B5EF4-FFF2-40B4-BE49-F238E27FC236}">
                <a16:creationId xmlns:a16="http://schemas.microsoft.com/office/drawing/2014/main" id="{841DC5B8-C8E7-4317-AF64-7E98FADCE730}"/>
              </a:ext>
            </a:extLst>
          </p:cNvPr>
          <p:cNvSpPr/>
          <p:nvPr/>
        </p:nvSpPr>
        <p:spPr>
          <a:xfrm>
            <a:off x="7954392" y="4705165"/>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4076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5DA4-7F40-4B23-BA42-66F934CAE3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BE2388-3FD7-442B-BD43-0A88BDCC97BE}"/>
              </a:ext>
            </a:extLst>
          </p:cNvPr>
          <p:cNvSpPr>
            <a:spLocks noGrp="1"/>
          </p:cNvSpPr>
          <p:nvPr>
            <p:ph idx="1"/>
          </p:nvPr>
        </p:nvSpPr>
        <p:spPr/>
        <p:txBody>
          <a:bodyPr/>
          <a:lstStyle/>
          <a:p>
            <a:r>
              <a:rPr lang="en-US" dirty="0"/>
              <a:t>Random forest focuses on multiple trees that builds parallelly. It does not take into account the error made by previous tree,  </a:t>
            </a:r>
          </a:p>
          <a:p>
            <a:r>
              <a:rPr lang="en-US" dirty="0"/>
              <a:t>Trees does not have relations with each other. </a:t>
            </a:r>
          </a:p>
          <a:p>
            <a:r>
              <a:rPr lang="en-US" dirty="0"/>
              <a:t>Each individual tree do not learn from each other trees.</a:t>
            </a:r>
          </a:p>
          <a:p>
            <a:r>
              <a:rPr lang="en-US" dirty="0"/>
              <a:t>To improve the performance can we learn the mistakes from previous model.</a:t>
            </a:r>
          </a:p>
          <a:p>
            <a:r>
              <a:rPr lang="en-US" dirty="0"/>
              <a:t>For that we use boosting..</a:t>
            </a:r>
            <a:endParaRPr lang="en-IN" dirty="0"/>
          </a:p>
        </p:txBody>
      </p:sp>
    </p:spTree>
    <p:extLst>
      <p:ext uri="{BB962C8B-B14F-4D97-AF65-F5344CB8AC3E}">
        <p14:creationId xmlns:p14="http://schemas.microsoft.com/office/powerpoint/2010/main" val="2655642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A509-71DD-432B-BAE7-07C249D9B8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70126C-E7AC-42BB-893E-08C25F9D000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EA13127-5D41-48F7-B76C-FFBF02BCC0E8}"/>
              </a:ext>
            </a:extLst>
          </p:cNvPr>
          <p:cNvPicPr>
            <a:picLocks noChangeAspect="1"/>
          </p:cNvPicPr>
          <p:nvPr/>
        </p:nvPicPr>
        <p:blipFill>
          <a:blip r:embed="rId2"/>
          <a:stretch>
            <a:fillRect/>
          </a:stretch>
        </p:blipFill>
        <p:spPr>
          <a:xfrm>
            <a:off x="1504552" y="1100888"/>
            <a:ext cx="9182896" cy="4656223"/>
          </a:xfrm>
          <a:prstGeom prst="rect">
            <a:avLst/>
          </a:prstGeom>
        </p:spPr>
      </p:pic>
      <p:sp>
        <p:nvSpPr>
          <p:cNvPr id="5" name="Rectangle 4">
            <a:extLst>
              <a:ext uri="{FF2B5EF4-FFF2-40B4-BE49-F238E27FC236}">
                <a16:creationId xmlns:a16="http://schemas.microsoft.com/office/drawing/2014/main" id="{805CFEBC-5402-4B44-8172-C735B17BB543}"/>
              </a:ext>
            </a:extLst>
          </p:cNvPr>
          <p:cNvSpPr/>
          <p:nvPr/>
        </p:nvSpPr>
        <p:spPr>
          <a:xfrm>
            <a:off x="7954392" y="4705165"/>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F978CC89-F114-41F9-A042-F3FD227069F1}"/>
              </a:ext>
            </a:extLst>
          </p:cNvPr>
          <p:cNvSpPr/>
          <p:nvPr/>
        </p:nvSpPr>
        <p:spPr>
          <a:xfrm>
            <a:off x="8106792" y="4857565"/>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0315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4637-4CA7-47F9-B9F1-74AF061D22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2EF20F-A6C3-4AC0-8716-76DA6CFB0F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DA4AEB3-0B65-4FA7-AC1A-A81A79732E51}"/>
              </a:ext>
            </a:extLst>
          </p:cNvPr>
          <p:cNvPicPr>
            <a:picLocks noChangeAspect="1"/>
          </p:cNvPicPr>
          <p:nvPr/>
        </p:nvPicPr>
        <p:blipFill>
          <a:blip r:embed="rId2"/>
          <a:stretch>
            <a:fillRect/>
          </a:stretch>
        </p:blipFill>
        <p:spPr>
          <a:xfrm>
            <a:off x="1474069" y="1028492"/>
            <a:ext cx="9243861" cy="4801016"/>
          </a:xfrm>
          <a:prstGeom prst="rect">
            <a:avLst/>
          </a:prstGeom>
        </p:spPr>
      </p:pic>
      <p:sp>
        <p:nvSpPr>
          <p:cNvPr id="5" name="Rectangle 4">
            <a:extLst>
              <a:ext uri="{FF2B5EF4-FFF2-40B4-BE49-F238E27FC236}">
                <a16:creationId xmlns:a16="http://schemas.microsoft.com/office/drawing/2014/main" id="{FC1190B7-A89E-41E5-8CD4-222D2702AE8C}"/>
              </a:ext>
            </a:extLst>
          </p:cNvPr>
          <p:cNvSpPr/>
          <p:nvPr/>
        </p:nvSpPr>
        <p:spPr>
          <a:xfrm>
            <a:off x="7954392" y="4705165"/>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84719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E79E-D259-43FC-BB30-40D3FDDE04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A04679-529F-4A16-8044-3CCCE154906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E642D33-F572-4682-B0B6-8AF4FD71127A}"/>
              </a:ext>
            </a:extLst>
          </p:cNvPr>
          <p:cNvPicPr>
            <a:picLocks noChangeAspect="1"/>
          </p:cNvPicPr>
          <p:nvPr/>
        </p:nvPicPr>
        <p:blipFill>
          <a:blip r:embed="rId2"/>
          <a:stretch>
            <a:fillRect/>
          </a:stretch>
        </p:blipFill>
        <p:spPr>
          <a:xfrm>
            <a:off x="1450107" y="892774"/>
            <a:ext cx="9060965" cy="4823878"/>
          </a:xfrm>
          <a:prstGeom prst="rect">
            <a:avLst/>
          </a:prstGeom>
        </p:spPr>
      </p:pic>
      <p:sp>
        <p:nvSpPr>
          <p:cNvPr id="5" name="Rectangle 4">
            <a:extLst>
              <a:ext uri="{FF2B5EF4-FFF2-40B4-BE49-F238E27FC236}">
                <a16:creationId xmlns:a16="http://schemas.microsoft.com/office/drawing/2014/main" id="{1329EC5A-39E9-4896-BB7F-DEECE79C3F67}"/>
              </a:ext>
            </a:extLst>
          </p:cNvPr>
          <p:cNvSpPr/>
          <p:nvPr/>
        </p:nvSpPr>
        <p:spPr>
          <a:xfrm>
            <a:off x="8011682" y="4957039"/>
            <a:ext cx="2920754" cy="128726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55814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36C5-552F-4B75-92FC-D61389AC2928}"/>
              </a:ext>
            </a:extLst>
          </p:cNvPr>
          <p:cNvSpPr>
            <a:spLocks noGrp="1"/>
          </p:cNvSpPr>
          <p:nvPr>
            <p:ph type="title"/>
          </p:nvPr>
        </p:nvSpPr>
        <p:spPr/>
        <p:txBody>
          <a:bodyPr/>
          <a:lstStyle/>
          <a:p>
            <a:r>
              <a:rPr lang="en-US"/>
              <a:t>Demo</a:t>
            </a:r>
            <a:endParaRPr lang="en-IN"/>
          </a:p>
        </p:txBody>
      </p:sp>
      <p:sp>
        <p:nvSpPr>
          <p:cNvPr id="3" name="Content Placeholder 2">
            <a:extLst>
              <a:ext uri="{FF2B5EF4-FFF2-40B4-BE49-F238E27FC236}">
                <a16:creationId xmlns:a16="http://schemas.microsoft.com/office/drawing/2014/main" id="{8E7735CC-5343-420E-98C1-9B348B1F551B}"/>
              </a:ext>
            </a:extLst>
          </p:cNvPr>
          <p:cNvSpPr>
            <a:spLocks noGrp="1"/>
          </p:cNvSpPr>
          <p:nvPr>
            <p:ph idx="1"/>
          </p:nvPr>
        </p:nvSpPr>
        <p:spPr/>
        <p:txBody>
          <a:bodyPr/>
          <a:lstStyle/>
          <a:p>
            <a:r>
              <a:rPr lang="en-US" dirty="0"/>
              <a:t>Code</a:t>
            </a:r>
            <a:endParaRPr lang="en-IN" dirty="0"/>
          </a:p>
        </p:txBody>
      </p:sp>
    </p:spTree>
    <p:extLst>
      <p:ext uri="{BB962C8B-B14F-4D97-AF65-F5344CB8AC3E}">
        <p14:creationId xmlns:p14="http://schemas.microsoft.com/office/powerpoint/2010/main" val="346309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A4A8-5EF3-4D4D-B5D5-E4857D1521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B12CB7-7B2C-4125-847B-A62652EE123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E977202-EF50-4FE1-8351-7AC064DED4A3}"/>
              </a:ext>
            </a:extLst>
          </p:cNvPr>
          <p:cNvPicPr>
            <a:picLocks noChangeAspect="1"/>
          </p:cNvPicPr>
          <p:nvPr/>
        </p:nvPicPr>
        <p:blipFill>
          <a:blip r:embed="rId2"/>
          <a:stretch>
            <a:fillRect/>
          </a:stretch>
        </p:blipFill>
        <p:spPr>
          <a:xfrm>
            <a:off x="0" y="767080"/>
            <a:ext cx="12192000" cy="5323840"/>
          </a:xfrm>
          <a:prstGeom prst="rect">
            <a:avLst/>
          </a:prstGeom>
        </p:spPr>
      </p:pic>
    </p:spTree>
    <p:extLst>
      <p:ext uri="{BB962C8B-B14F-4D97-AF65-F5344CB8AC3E}">
        <p14:creationId xmlns:p14="http://schemas.microsoft.com/office/powerpoint/2010/main" val="2670679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045B-EC57-4E04-B336-AAB5554B63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251170-3901-41FF-969E-6D3D07D5314F}"/>
              </a:ext>
            </a:extLst>
          </p:cNvPr>
          <p:cNvSpPr>
            <a:spLocks noGrp="1"/>
          </p:cNvSpPr>
          <p:nvPr>
            <p:ph idx="1"/>
          </p:nvPr>
        </p:nvSpPr>
        <p:spPr/>
        <p:txBody>
          <a:bodyPr/>
          <a:lstStyle/>
          <a:p>
            <a:r>
              <a:rPr lang="en-US" b="1" dirty="0"/>
              <a:t>AdaBoost or Adaptive Boosting</a:t>
            </a:r>
            <a:r>
              <a:rPr lang="en-US" dirty="0"/>
              <a:t> is one of the ensemble boosting classifier proposed by Yoav Freund and Robert </a:t>
            </a:r>
            <a:r>
              <a:rPr lang="en-US" dirty="0" err="1"/>
              <a:t>Schapire</a:t>
            </a:r>
            <a:r>
              <a:rPr lang="en-US" dirty="0"/>
              <a:t> in 1996.</a:t>
            </a:r>
          </a:p>
          <a:p>
            <a:r>
              <a:rPr lang="en-US" dirty="0"/>
              <a:t>It combines multiple weak classifiers to increase the accuracy of classifiers.</a:t>
            </a:r>
          </a:p>
          <a:p>
            <a:r>
              <a:rPr lang="en-US" dirty="0"/>
              <a:t>AdaBoost is an iterative ensemble method. AdaBoost classifier builds a strong classifier by combining multiple poorly performing classifiers so that you will get high accuracy strong classifier.</a:t>
            </a:r>
          </a:p>
          <a:p>
            <a:endParaRPr lang="en-IN" dirty="0"/>
          </a:p>
        </p:txBody>
      </p:sp>
    </p:spTree>
    <p:extLst>
      <p:ext uri="{BB962C8B-B14F-4D97-AF65-F5344CB8AC3E}">
        <p14:creationId xmlns:p14="http://schemas.microsoft.com/office/powerpoint/2010/main" val="2388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C8A-A3A4-4D49-824D-A603064F2C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92726A-316E-45E6-8605-0A3C55D542B1}"/>
              </a:ext>
            </a:extLst>
          </p:cNvPr>
          <p:cNvSpPr>
            <a:spLocks noGrp="1"/>
          </p:cNvSpPr>
          <p:nvPr>
            <p:ph idx="1"/>
          </p:nvPr>
        </p:nvSpPr>
        <p:spPr/>
        <p:txBody>
          <a:bodyPr/>
          <a:lstStyle/>
          <a:p>
            <a:r>
              <a:rPr lang="en-US" dirty="0"/>
              <a:t>The basic concept behind </a:t>
            </a:r>
            <a:r>
              <a:rPr lang="en-US" dirty="0" err="1"/>
              <a:t>Adaboost</a:t>
            </a:r>
            <a:r>
              <a:rPr lang="en-US" dirty="0"/>
              <a:t> is to set the weights of classifiers and training the data sample in each iteration such that it ensures the accurate predictions of unusual observations.</a:t>
            </a:r>
          </a:p>
          <a:p>
            <a:r>
              <a:rPr lang="en-US" dirty="0"/>
              <a:t>Any machine learning algorithm can be used as base classifier if it accepts weights on the training set.</a:t>
            </a:r>
          </a:p>
          <a:p>
            <a:endParaRPr lang="en-IN" dirty="0"/>
          </a:p>
        </p:txBody>
      </p:sp>
    </p:spTree>
    <p:extLst>
      <p:ext uri="{BB962C8B-B14F-4D97-AF65-F5344CB8AC3E}">
        <p14:creationId xmlns:p14="http://schemas.microsoft.com/office/powerpoint/2010/main" val="627605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49EF-BFDF-4C64-A816-C5E857767E25}"/>
              </a:ext>
            </a:extLst>
          </p:cNvPr>
          <p:cNvSpPr>
            <a:spLocks noGrp="1"/>
          </p:cNvSpPr>
          <p:nvPr>
            <p:ph type="title"/>
          </p:nvPr>
        </p:nvSpPr>
        <p:spPr/>
        <p:txBody>
          <a:bodyPr/>
          <a:lstStyle/>
          <a:p>
            <a:r>
              <a:rPr lang="en-US" dirty="0"/>
              <a:t>steps for performing the AdaBoost algorithm:</a:t>
            </a:r>
            <a:endParaRPr lang="en-IN" dirty="0"/>
          </a:p>
        </p:txBody>
      </p:sp>
      <p:sp>
        <p:nvSpPr>
          <p:cNvPr id="3" name="Content Placeholder 2">
            <a:extLst>
              <a:ext uri="{FF2B5EF4-FFF2-40B4-BE49-F238E27FC236}">
                <a16:creationId xmlns:a16="http://schemas.microsoft.com/office/drawing/2014/main" id="{F2A5F029-6F19-47FE-996C-4D85725F9DEC}"/>
              </a:ext>
            </a:extLst>
          </p:cNvPr>
          <p:cNvSpPr>
            <a:spLocks noGrp="1"/>
          </p:cNvSpPr>
          <p:nvPr>
            <p:ph idx="1"/>
          </p:nvPr>
        </p:nvSpPr>
        <p:spPr/>
        <p:txBody>
          <a:bodyPr>
            <a:normAutofit lnSpcReduction="10000"/>
          </a:bodyPr>
          <a:lstStyle/>
          <a:p>
            <a:r>
              <a:rPr lang="en-US" dirty="0"/>
              <a:t>Initially, all observations are given equal weights.</a:t>
            </a:r>
          </a:p>
          <a:p>
            <a:r>
              <a:rPr lang="en-US" dirty="0"/>
              <a:t>A model is built on a subset of data.</a:t>
            </a:r>
          </a:p>
          <a:p>
            <a:r>
              <a:rPr lang="en-US" dirty="0"/>
              <a:t>Using this model, predictions are made on the whole dataset.</a:t>
            </a:r>
          </a:p>
          <a:p>
            <a:r>
              <a:rPr lang="en-US" dirty="0"/>
              <a:t>Errors are calculated by comparing the predictions and actual values.</a:t>
            </a:r>
          </a:p>
          <a:p>
            <a:r>
              <a:rPr lang="en-US" dirty="0"/>
              <a:t>While creating the next model, higher weights are given to the data points which were predicted incorrectly.</a:t>
            </a:r>
          </a:p>
          <a:p>
            <a:r>
              <a:rPr lang="en-US" dirty="0"/>
              <a:t>Weights can be determined using the error value. For </a:t>
            </a:r>
            <a:r>
              <a:rPr lang="en-US" dirty="0" err="1"/>
              <a:t>instance,the</a:t>
            </a:r>
            <a:r>
              <a:rPr lang="en-US" dirty="0"/>
              <a:t> higher the error the more is the weight assigned to the observation.</a:t>
            </a:r>
          </a:p>
          <a:p>
            <a:r>
              <a:rPr lang="en-US" dirty="0"/>
              <a:t>This process is repeated until the error function does not change, or the maximum limit of the number of estimators is reached.</a:t>
            </a:r>
          </a:p>
          <a:p>
            <a:endParaRPr lang="en-IN" dirty="0"/>
          </a:p>
        </p:txBody>
      </p:sp>
    </p:spTree>
    <p:extLst>
      <p:ext uri="{BB962C8B-B14F-4D97-AF65-F5344CB8AC3E}">
        <p14:creationId xmlns:p14="http://schemas.microsoft.com/office/powerpoint/2010/main" val="1439065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C20B-6AC5-46C6-89AC-25A206E443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854691-BECF-4062-8561-A1CF2A32C0D7}"/>
              </a:ext>
            </a:extLst>
          </p:cNvPr>
          <p:cNvSpPr>
            <a:spLocks noGrp="1"/>
          </p:cNvSpPr>
          <p:nvPr>
            <p:ph idx="1"/>
          </p:nvPr>
        </p:nvSpPr>
        <p:spPr/>
        <p:txBody>
          <a:bodyPr/>
          <a:lstStyle/>
          <a:p>
            <a:endParaRPr lang="en-IN"/>
          </a:p>
        </p:txBody>
      </p:sp>
      <p:pic>
        <p:nvPicPr>
          <p:cNvPr id="1026" name="Picture 2" descr="AdaBoost Classifier">
            <a:extLst>
              <a:ext uri="{FF2B5EF4-FFF2-40B4-BE49-F238E27FC236}">
                <a16:creationId xmlns:a16="http://schemas.microsoft.com/office/drawing/2014/main" id="{32C0281D-FDEF-4EA7-8F0D-B9051FFFC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145" y="1888956"/>
            <a:ext cx="6325394" cy="40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02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5614-94B4-4B64-BD8B-7F51022DD7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143677-A60F-4440-AA30-9E9503087DBC}"/>
              </a:ext>
            </a:extLst>
          </p:cNvPr>
          <p:cNvSpPr>
            <a:spLocks noGrp="1"/>
          </p:cNvSpPr>
          <p:nvPr>
            <p:ph idx="1"/>
          </p:nvPr>
        </p:nvSpPr>
        <p:spPr/>
        <p:txBody>
          <a:bodyPr/>
          <a:lstStyle/>
          <a:p>
            <a:r>
              <a:rPr lang="en-US" dirty="0"/>
              <a:t>AdaBoost was designed in such a way that at every step the sample distribution was adapted to put more weight on misclassified samples and less weight on correctly classified samples. The final prediction is a weighted average of all the weak learners, where more weight is placed on stronger learners.</a:t>
            </a:r>
            <a:endParaRPr lang="en-IN" dirty="0"/>
          </a:p>
        </p:txBody>
      </p:sp>
    </p:spTree>
    <p:extLst>
      <p:ext uri="{BB962C8B-B14F-4D97-AF65-F5344CB8AC3E}">
        <p14:creationId xmlns:p14="http://schemas.microsoft.com/office/powerpoint/2010/main" val="113145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6301-877E-40B8-9483-E8F582274C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ED78B5-B620-4F91-A670-87EEF474FF51}"/>
              </a:ext>
            </a:extLst>
          </p:cNvPr>
          <p:cNvSpPr>
            <a:spLocks noGrp="1"/>
          </p:cNvSpPr>
          <p:nvPr>
            <p:ph idx="1"/>
          </p:nvPr>
        </p:nvSpPr>
        <p:spPr/>
        <p:txBody>
          <a:bodyPr/>
          <a:lstStyle/>
          <a:p>
            <a:r>
              <a:rPr lang="en-US" dirty="0"/>
              <a:t>In boosting </a:t>
            </a:r>
          </a:p>
          <a:p>
            <a:pPr lvl="1"/>
            <a:r>
              <a:rPr lang="en-US" dirty="0"/>
              <a:t>Models are dependent</a:t>
            </a:r>
          </a:p>
          <a:p>
            <a:pPr lvl="1"/>
            <a:r>
              <a:rPr lang="en-US" dirty="0"/>
              <a:t>Correct the errors of previous models</a:t>
            </a:r>
          </a:p>
          <a:p>
            <a:pPr lvl="1"/>
            <a:r>
              <a:rPr lang="en-US" dirty="0"/>
              <a:t>Models Build Sequentially </a:t>
            </a:r>
          </a:p>
          <a:p>
            <a:pPr lvl="1"/>
            <a:r>
              <a:rPr lang="en-US" dirty="0"/>
              <a:t>Each subsequent model attempts to correct the errors of previous model. </a:t>
            </a:r>
          </a:p>
          <a:p>
            <a:pPr lvl="1"/>
            <a:r>
              <a:rPr lang="en-US" dirty="0"/>
              <a:t>Succeeding models are dependent on previous model. </a:t>
            </a:r>
          </a:p>
          <a:p>
            <a:pPr lvl="1"/>
            <a:endParaRPr lang="en-IN" dirty="0"/>
          </a:p>
        </p:txBody>
      </p:sp>
    </p:spTree>
    <p:extLst>
      <p:ext uri="{BB962C8B-B14F-4D97-AF65-F5344CB8AC3E}">
        <p14:creationId xmlns:p14="http://schemas.microsoft.com/office/powerpoint/2010/main" val="359938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FDEE-A8D0-41D6-A437-FCB230441001}"/>
              </a:ext>
            </a:extLst>
          </p:cNvPr>
          <p:cNvSpPr>
            <a:spLocks noGrp="1"/>
          </p:cNvSpPr>
          <p:nvPr>
            <p:ph type="title"/>
          </p:nvPr>
        </p:nvSpPr>
        <p:spPr/>
        <p:txBody>
          <a:bodyPr/>
          <a:lstStyle/>
          <a:p>
            <a:r>
              <a:rPr lang="en-US" dirty="0"/>
              <a:t>Adaptive Boosting</a:t>
            </a:r>
            <a:endParaRPr lang="en-IN" dirty="0"/>
          </a:p>
        </p:txBody>
      </p:sp>
      <p:pic>
        <p:nvPicPr>
          <p:cNvPr id="5" name="Content Placeholder 4">
            <a:extLst>
              <a:ext uri="{FF2B5EF4-FFF2-40B4-BE49-F238E27FC236}">
                <a16:creationId xmlns:a16="http://schemas.microsoft.com/office/drawing/2014/main" id="{FC35D35A-1FF6-426D-A69D-4A381A0049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1517" y="805964"/>
            <a:ext cx="9155256" cy="4910326"/>
          </a:xfrm>
        </p:spPr>
      </p:pic>
    </p:spTree>
    <p:extLst>
      <p:ext uri="{BB962C8B-B14F-4D97-AF65-F5344CB8AC3E}">
        <p14:creationId xmlns:p14="http://schemas.microsoft.com/office/powerpoint/2010/main" val="932695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C9F9-36A3-4D33-86BD-2A21FC560E28}"/>
              </a:ext>
            </a:extLst>
          </p:cNvPr>
          <p:cNvSpPr>
            <a:spLocks noGrp="1"/>
          </p:cNvSpPr>
          <p:nvPr>
            <p:ph type="title"/>
          </p:nvPr>
        </p:nvSpPr>
        <p:spPr/>
        <p:txBody>
          <a:bodyPr/>
          <a:lstStyle/>
          <a:p>
            <a:r>
              <a:rPr lang="en-US" dirty="0"/>
              <a:t>Difference btw GBM and </a:t>
            </a:r>
            <a:r>
              <a:rPr lang="en-US" dirty="0" err="1"/>
              <a:t>Adaboost</a:t>
            </a:r>
            <a:endParaRPr lang="en-IN" dirty="0"/>
          </a:p>
        </p:txBody>
      </p:sp>
      <p:sp>
        <p:nvSpPr>
          <p:cNvPr id="3" name="Content Placeholder 2">
            <a:extLst>
              <a:ext uri="{FF2B5EF4-FFF2-40B4-BE49-F238E27FC236}">
                <a16:creationId xmlns:a16="http://schemas.microsoft.com/office/drawing/2014/main" id="{DDCEA0F6-1D99-4ECA-AD33-DC15EBAB304C}"/>
              </a:ext>
            </a:extLst>
          </p:cNvPr>
          <p:cNvSpPr>
            <a:spLocks noGrp="1"/>
          </p:cNvSpPr>
          <p:nvPr>
            <p:ph idx="1"/>
          </p:nvPr>
        </p:nvSpPr>
        <p:spPr/>
        <p:txBody>
          <a:bodyPr>
            <a:normAutofit fontScale="70000" lnSpcReduction="20000"/>
          </a:bodyPr>
          <a:lstStyle/>
          <a:p>
            <a:r>
              <a:rPr lang="en-US" dirty="0"/>
              <a:t>The main difference therefore is that Gradient Boosting is a generic algorithm to find approximate solutions to the additive modeling problem, while AdaBoost can be seen as a special case with a particular loss function (Exponential loss function). Hence, gradient boosting is much more flexible.</a:t>
            </a:r>
          </a:p>
          <a:p>
            <a:r>
              <a:rPr lang="en-US" dirty="0"/>
              <a:t>AdaBoost can be </a:t>
            </a:r>
            <a:r>
              <a:rPr lang="en-US" dirty="0" err="1"/>
              <a:t>interepted</a:t>
            </a:r>
            <a:r>
              <a:rPr lang="en-US" dirty="0"/>
              <a:t> from a much more intuitive perspective and can be implemented without the reference to gradients by reweighting the training samples based on classifications from previous learners.</a:t>
            </a:r>
          </a:p>
          <a:p>
            <a:r>
              <a:rPr lang="en-US" dirty="0"/>
              <a:t>In </a:t>
            </a:r>
            <a:r>
              <a:rPr lang="en-US" dirty="0" err="1"/>
              <a:t>Adaboost</a:t>
            </a:r>
            <a:r>
              <a:rPr lang="en-US" dirty="0"/>
              <a:t>, shortcomings are identified by high-weight data points while in Gradient Boosting, shortcomings of existing weak learners are identified by gradients.</a:t>
            </a:r>
          </a:p>
          <a:p>
            <a:r>
              <a:rPr lang="en-US" dirty="0" err="1"/>
              <a:t>Adaboost</a:t>
            </a:r>
            <a:r>
              <a:rPr lang="en-US" dirty="0"/>
              <a:t> is more about ‘voting weights’ and Gradient boosting is more about ‘adding gradient optimization’.</a:t>
            </a:r>
          </a:p>
          <a:p>
            <a:r>
              <a:rPr lang="en-US" dirty="0" err="1"/>
              <a:t>Adaboost</a:t>
            </a:r>
            <a:r>
              <a:rPr lang="en-US" dirty="0"/>
              <a:t> increases the accuracy by giving more weightage to the target which is misclassified by the model. At each iteration, Adaptive boosting algorithm changes the sample distribution by modifying the weights attached to each of the instances. It increases the weights of the wrongly predicted instances and decreases the ones of the correctly predicted instances.</a:t>
            </a:r>
          </a:p>
          <a:p>
            <a:endParaRPr lang="en-IN" dirty="0"/>
          </a:p>
        </p:txBody>
      </p:sp>
    </p:spTree>
    <p:extLst>
      <p:ext uri="{BB962C8B-B14F-4D97-AF65-F5344CB8AC3E}">
        <p14:creationId xmlns:p14="http://schemas.microsoft.com/office/powerpoint/2010/main" val="365575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BE5B-C566-4FE2-803F-A4310A29C5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A65F2D-706E-4C76-9189-BEC65A74A8B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8177237-DD76-4EC7-905C-896D4FB8AA8D}"/>
              </a:ext>
            </a:extLst>
          </p:cNvPr>
          <p:cNvPicPr>
            <a:picLocks noChangeAspect="1"/>
          </p:cNvPicPr>
          <p:nvPr/>
        </p:nvPicPr>
        <p:blipFill>
          <a:blip r:embed="rId2"/>
          <a:stretch>
            <a:fillRect/>
          </a:stretch>
        </p:blipFill>
        <p:spPr>
          <a:xfrm>
            <a:off x="0" y="338667"/>
            <a:ext cx="12192000" cy="6180666"/>
          </a:xfrm>
          <a:prstGeom prst="rect">
            <a:avLst/>
          </a:prstGeom>
        </p:spPr>
      </p:pic>
    </p:spTree>
    <p:extLst>
      <p:ext uri="{BB962C8B-B14F-4D97-AF65-F5344CB8AC3E}">
        <p14:creationId xmlns:p14="http://schemas.microsoft.com/office/powerpoint/2010/main" val="114703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7435-D1A8-4076-862B-FF606609C551}"/>
              </a:ext>
            </a:extLst>
          </p:cNvPr>
          <p:cNvSpPr>
            <a:spLocks noGrp="1"/>
          </p:cNvSpPr>
          <p:nvPr>
            <p:ph type="title"/>
          </p:nvPr>
        </p:nvSpPr>
        <p:spPr/>
        <p:txBody>
          <a:bodyPr/>
          <a:lstStyle/>
          <a:p>
            <a:r>
              <a:rPr lang="en-US" dirty="0"/>
              <a:t>Stopping criteria for Boosting </a:t>
            </a:r>
            <a:endParaRPr lang="en-IN" dirty="0"/>
          </a:p>
        </p:txBody>
      </p:sp>
      <p:sp>
        <p:nvSpPr>
          <p:cNvPr id="3" name="Content Placeholder 2">
            <a:extLst>
              <a:ext uri="{FF2B5EF4-FFF2-40B4-BE49-F238E27FC236}">
                <a16:creationId xmlns:a16="http://schemas.microsoft.com/office/drawing/2014/main" id="{7B7C095C-60DD-45F0-B73A-479A8DCD10DC}"/>
              </a:ext>
            </a:extLst>
          </p:cNvPr>
          <p:cNvSpPr>
            <a:spLocks noGrp="1"/>
          </p:cNvSpPr>
          <p:nvPr>
            <p:ph idx="1"/>
          </p:nvPr>
        </p:nvSpPr>
        <p:spPr/>
        <p:txBody>
          <a:bodyPr/>
          <a:lstStyle/>
          <a:p>
            <a:r>
              <a:rPr lang="en-US" dirty="0"/>
              <a:t>Till errors become zero</a:t>
            </a:r>
          </a:p>
          <a:p>
            <a:r>
              <a:rPr lang="en-US" dirty="0"/>
              <a:t>There is condition on number of models. </a:t>
            </a:r>
            <a:endParaRPr lang="en-IN" dirty="0"/>
          </a:p>
        </p:txBody>
      </p:sp>
    </p:spTree>
    <p:extLst>
      <p:ext uri="{BB962C8B-B14F-4D97-AF65-F5344CB8AC3E}">
        <p14:creationId xmlns:p14="http://schemas.microsoft.com/office/powerpoint/2010/main" val="64355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14D2-9028-4300-93C5-4AD8882F0B09}"/>
              </a:ext>
            </a:extLst>
          </p:cNvPr>
          <p:cNvSpPr>
            <a:spLocks noGrp="1"/>
          </p:cNvSpPr>
          <p:nvPr>
            <p:ph type="title"/>
          </p:nvPr>
        </p:nvSpPr>
        <p:spPr/>
        <p:txBody>
          <a:bodyPr/>
          <a:lstStyle/>
          <a:p>
            <a:r>
              <a:rPr lang="en-US" dirty="0"/>
              <a:t>Gradient Boost (Gradient Boost Machine)</a:t>
            </a:r>
            <a:endParaRPr lang="en-IN" dirty="0"/>
          </a:p>
        </p:txBody>
      </p:sp>
      <p:sp>
        <p:nvSpPr>
          <p:cNvPr id="3" name="Content Placeholder 2">
            <a:extLst>
              <a:ext uri="{FF2B5EF4-FFF2-40B4-BE49-F238E27FC236}">
                <a16:creationId xmlns:a16="http://schemas.microsoft.com/office/drawing/2014/main" id="{493915C2-8C0D-4AF9-A65A-BF355102674A}"/>
              </a:ext>
            </a:extLst>
          </p:cNvPr>
          <p:cNvSpPr>
            <a:spLocks noGrp="1"/>
          </p:cNvSpPr>
          <p:nvPr>
            <p:ph idx="1"/>
          </p:nvPr>
        </p:nvSpPr>
        <p:spPr/>
        <p:txBody>
          <a:bodyPr/>
          <a:lstStyle/>
          <a:p>
            <a:r>
              <a:rPr lang="en-US" dirty="0"/>
              <a:t>Models are build sequentially</a:t>
            </a:r>
          </a:p>
          <a:p>
            <a:r>
              <a:rPr lang="en-US" dirty="0"/>
              <a:t>Each model try to reduce the errors of previous models. How? </a:t>
            </a:r>
          </a:p>
          <a:p>
            <a:r>
              <a:rPr lang="en-US" dirty="0"/>
              <a:t>By building the model on the errors or residuals of previous predictions. </a:t>
            </a:r>
          </a:p>
          <a:p>
            <a:r>
              <a:rPr lang="en-US" dirty="0"/>
              <a:t>This is used to determine any patterns in the error missed by previous models</a:t>
            </a:r>
          </a:p>
          <a:p>
            <a:r>
              <a:rPr lang="en-US" dirty="0"/>
              <a:t>Lets see an example……</a:t>
            </a:r>
            <a:endParaRPr lang="en-IN" dirty="0"/>
          </a:p>
        </p:txBody>
      </p:sp>
    </p:spTree>
    <p:extLst>
      <p:ext uri="{BB962C8B-B14F-4D97-AF65-F5344CB8AC3E}">
        <p14:creationId xmlns:p14="http://schemas.microsoft.com/office/powerpoint/2010/main" val="402773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4B84-60C3-476D-8226-47420645CC5B}"/>
              </a:ext>
            </a:extLst>
          </p:cNvPr>
          <p:cNvSpPr>
            <a:spLocks noGrp="1"/>
          </p:cNvSpPr>
          <p:nvPr>
            <p:ph type="title"/>
          </p:nvPr>
        </p:nvSpPr>
        <p:spPr/>
        <p:txBody>
          <a:bodyPr/>
          <a:lstStyle/>
          <a:p>
            <a:r>
              <a:rPr lang="en-US" dirty="0" err="1"/>
              <a:t>Eg.</a:t>
            </a:r>
            <a:r>
              <a:rPr lang="en-US" dirty="0"/>
              <a:t> </a:t>
            </a:r>
            <a:endParaRPr lang="en-IN" dirty="0"/>
          </a:p>
        </p:txBody>
      </p:sp>
      <p:sp>
        <p:nvSpPr>
          <p:cNvPr id="3" name="Content Placeholder 2">
            <a:extLst>
              <a:ext uri="{FF2B5EF4-FFF2-40B4-BE49-F238E27FC236}">
                <a16:creationId xmlns:a16="http://schemas.microsoft.com/office/drawing/2014/main" id="{75470031-C6CF-40AA-8E0C-1CACECB90F20}"/>
              </a:ext>
            </a:extLst>
          </p:cNvPr>
          <p:cNvSpPr>
            <a:spLocks noGrp="1"/>
          </p:cNvSpPr>
          <p:nvPr>
            <p:ph idx="1"/>
          </p:nvPr>
        </p:nvSpPr>
        <p:spPr/>
        <p:txBody>
          <a:bodyPr/>
          <a:lstStyle/>
          <a:p>
            <a:r>
              <a:rPr lang="en-US" dirty="0"/>
              <a:t>Step 1. Build the model and make a prediction on given data. </a:t>
            </a:r>
            <a:endParaRPr lang="en-IN" dirty="0"/>
          </a:p>
        </p:txBody>
      </p:sp>
      <p:pic>
        <p:nvPicPr>
          <p:cNvPr id="4" name="Picture 3">
            <a:extLst>
              <a:ext uri="{FF2B5EF4-FFF2-40B4-BE49-F238E27FC236}">
                <a16:creationId xmlns:a16="http://schemas.microsoft.com/office/drawing/2014/main" id="{A36B9765-11DE-45E8-8F87-87A751825771}"/>
              </a:ext>
            </a:extLst>
          </p:cNvPr>
          <p:cNvPicPr>
            <a:picLocks noChangeAspect="1"/>
          </p:cNvPicPr>
          <p:nvPr/>
        </p:nvPicPr>
        <p:blipFill>
          <a:blip r:embed="rId2"/>
          <a:stretch>
            <a:fillRect/>
          </a:stretch>
        </p:blipFill>
        <p:spPr>
          <a:xfrm>
            <a:off x="2114167" y="2645407"/>
            <a:ext cx="2850127" cy="3200677"/>
          </a:xfrm>
          <a:prstGeom prst="rect">
            <a:avLst/>
          </a:prstGeom>
        </p:spPr>
      </p:pic>
      <p:pic>
        <p:nvPicPr>
          <p:cNvPr id="5" name="Picture 4">
            <a:extLst>
              <a:ext uri="{FF2B5EF4-FFF2-40B4-BE49-F238E27FC236}">
                <a16:creationId xmlns:a16="http://schemas.microsoft.com/office/drawing/2014/main" id="{4C33D7C3-A96B-44F2-8766-5FB9CC1757CE}"/>
              </a:ext>
            </a:extLst>
          </p:cNvPr>
          <p:cNvPicPr>
            <a:picLocks noChangeAspect="1"/>
          </p:cNvPicPr>
          <p:nvPr/>
        </p:nvPicPr>
        <p:blipFill>
          <a:blip r:embed="rId3"/>
          <a:stretch>
            <a:fillRect/>
          </a:stretch>
        </p:blipFill>
        <p:spPr>
          <a:xfrm>
            <a:off x="6633421" y="2594360"/>
            <a:ext cx="3051252" cy="3200677"/>
          </a:xfrm>
          <a:prstGeom prst="rect">
            <a:avLst/>
          </a:prstGeom>
        </p:spPr>
      </p:pic>
    </p:spTree>
    <p:extLst>
      <p:ext uri="{BB962C8B-B14F-4D97-AF65-F5344CB8AC3E}">
        <p14:creationId xmlns:p14="http://schemas.microsoft.com/office/powerpoint/2010/main" val="59140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0721-5E3F-4222-B08F-0946E7E740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02CCAF-D3DB-4754-8B71-4D24149B99D8}"/>
              </a:ext>
            </a:extLst>
          </p:cNvPr>
          <p:cNvSpPr>
            <a:spLocks noGrp="1"/>
          </p:cNvSpPr>
          <p:nvPr>
            <p:ph idx="1"/>
          </p:nvPr>
        </p:nvSpPr>
        <p:spPr/>
        <p:txBody>
          <a:bodyPr/>
          <a:lstStyle/>
          <a:p>
            <a:r>
              <a:rPr lang="en-US" dirty="0"/>
              <a:t>Lets update the data. Add new col </a:t>
            </a:r>
            <a:r>
              <a:rPr lang="en-US" dirty="0" err="1"/>
              <a:t>i.e</a:t>
            </a:r>
            <a:r>
              <a:rPr lang="en-US" dirty="0"/>
              <a:t> prediction in dataset</a:t>
            </a:r>
            <a:endParaRPr lang="en-IN" dirty="0"/>
          </a:p>
        </p:txBody>
      </p:sp>
      <p:pic>
        <p:nvPicPr>
          <p:cNvPr id="4" name="Picture 3">
            <a:extLst>
              <a:ext uri="{FF2B5EF4-FFF2-40B4-BE49-F238E27FC236}">
                <a16:creationId xmlns:a16="http://schemas.microsoft.com/office/drawing/2014/main" id="{FB5DB2B6-F203-4BAA-A8DA-A0B92E8881CC}"/>
              </a:ext>
            </a:extLst>
          </p:cNvPr>
          <p:cNvPicPr>
            <a:picLocks noChangeAspect="1"/>
          </p:cNvPicPr>
          <p:nvPr/>
        </p:nvPicPr>
        <p:blipFill>
          <a:blip r:embed="rId2"/>
          <a:stretch>
            <a:fillRect/>
          </a:stretch>
        </p:blipFill>
        <p:spPr>
          <a:xfrm>
            <a:off x="663372" y="2348358"/>
            <a:ext cx="11362405" cy="4283261"/>
          </a:xfrm>
          <a:prstGeom prst="rect">
            <a:avLst/>
          </a:prstGeom>
        </p:spPr>
      </p:pic>
    </p:spTree>
    <p:extLst>
      <p:ext uri="{BB962C8B-B14F-4D97-AF65-F5344CB8AC3E}">
        <p14:creationId xmlns:p14="http://schemas.microsoft.com/office/powerpoint/2010/main" val="362844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1404-7011-4F8D-9E2D-576E04200E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3C08DC-E470-406E-9AC1-D07294181917}"/>
              </a:ext>
            </a:extLst>
          </p:cNvPr>
          <p:cNvSpPr>
            <a:spLocks noGrp="1"/>
          </p:cNvSpPr>
          <p:nvPr>
            <p:ph idx="1"/>
          </p:nvPr>
        </p:nvSpPr>
        <p:spPr/>
        <p:txBody>
          <a:bodyPr/>
          <a:lstStyle/>
          <a:p>
            <a:r>
              <a:rPr lang="en-US" dirty="0"/>
              <a:t>Step 2: Calculate the error in last model and set it as a target because this </a:t>
            </a:r>
            <a:r>
              <a:rPr lang="en-US" dirty="0" err="1"/>
              <a:t>algo</a:t>
            </a:r>
            <a:r>
              <a:rPr lang="en-US" dirty="0"/>
              <a:t> mainly focus on error  </a:t>
            </a:r>
            <a:endParaRPr lang="en-IN" dirty="0"/>
          </a:p>
        </p:txBody>
      </p:sp>
      <p:pic>
        <p:nvPicPr>
          <p:cNvPr id="4" name="Picture 3">
            <a:extLst>
              <a:ext uri="{FF2B5EF4-FFF2-40B4-BE49-F238E27FC236}">
                <a16:creationId xmlns:a16="http://schemas.microsoft.com/office/drawing/2014/main" id="{52B285EA-B230-4F16-A7ED-DE89AD9A63B6}"/>
              </a:ext>
            </a:extLst>
          </p:cNvPr>
          <p:cNvPicPr>
            <a:picLocks noChangeAspect="1"/>
          </p:cNvPicPr>
          <p:nvPr/>
        </p:nvPicPr>
        <p:blipFill>
          <a:blip r:embed="rId2"/>
          <a:stretch>
            <a:fillRect/>
          </a:stretch>
        </p:blipFill>
        <p:spPr>
          <a:xfrm>
            <a:off x="591399" y="2760271"/>
            <a:ext cx="11446232" cy="4097729"/>
          </a:xfrm>
          <a:prstGeom prst="rect">
            <a:avLst/>
          </a:prstGeom>
        </p:spPr>
      </p:pic>
    </p:spTree>
    <p:extLst>
      <p:ext uri="{BB962C8B-B14F-4D97-AF65-F5344CB8AC3E}">
        <p14:creationId xmlns:p14="http://schemas.microsoft.com/office/powerpoint/2010/main" val="1248934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816</Words>
  <Application>Microsoft Office PowerPoint</Application>
  <PresentationFormat>Widescreen</PresentationFormat>
  <Paragraphs>60</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Boosting</vt:lpstr>
      <vt:lpstr>PowerPoint Presentation</vt:lpstr>
      <vt:lpstr>PowerPoint Presentation</vt:lpstr>
      <vt:lpstr>PowerPoint Presentation</vt:lpstr>
      <vt:lpstr>Stopping criteria for Boosting </vt:lpstr>
      <vt:lpstr>Gradient Boost (Gradient Boost Machine)</vt:lpstr>
      <vt:lpstr>Eg. </vt:lpstr>
      <vt:lpstr>PowerPoint Presentation</vt:lpstr>
      <vt:lpstr>PowerPoint Presentation</vt:lpstr>
      <vt:lpstr>Step3: Build the model on error and make a prediction </vt:lpstr>
      <vt:lpstr>Step 4: Update the predictions of model 1</vt:lpstr>
      <vt:lpstr>New errors will be </vt:lpstr>
      <vt:lpstr>This new error will be our new target variable. </vt:lpstr>
      <vt:lpstr>PowerPoint Presentation</vt:lpstr>
      <vt:lpstr>PowerPoint Presentation</vt:lpstr>
      <vt:lpstr>PowerPoint Presentation</vt:lpstr>
      <vt:lpstr>XGBOOST</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steps for performing the AdaBoost algorithm:</vt:lpstr>
      <vt:lpstr>PowerPoint Presentation</vt:lpstr>
      <vt:lpstr>PowerPoint Presentation</vt:lpstr>
      <vt:lpstr>Adaptive Boosting</vt:lpstr>
      <vt:lpstr>Difference btw GBM and Adaboost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dc:title>
  <dc:creator>AMIT ARUN GAWADE</dc:creator>
  <cp:lastModifiedBy>AMIT ARUN GAWADE</cp:lastModifiedBy>
  <cp:revision>17</cp:revision>
  <dcterms:created xsi:type="dcterms:W3CDTF">2021-06-10T12:14:38Z</dcterms:created>
  <dcterms:modified xsi:type="dcterms:W3CDTF">2021-08-24T17:38:25Z</dcterms:modified>
</cp:coreProperties>
</file>